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93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436" r:id="rId74"/>
    <p:sldId id="582" r:id="rId75"/>
    <p:sldId id="503" r:id="rId76"/>
    <p:sldId id="379" r:id="rId77"/>
    <p:sldId id="378" r:id="rId78"/>
    <p:sldId id="373" r:id="rId79"/>
    <p:sldId id="377" r:id="rId80"/>
    <p:sldId id="376" r:id="rId81"/>
    <p:sldId id="375" r:id="rId82"/>
    <p:sldId id="374" r:id="rId83"/>
    <p:sldId id="371" r:id="rId84"/>
    <p:sldId id="281" r:id="rId85"/>
    <p:sldId id="370" r:id="rId86"/>
    <p:sldId id="504" r:id="rId87"/>
    <p:sldId id="505" r:id="rId88"/>
    <p:sldId id="506" r:id="rId89"/>
    <p:sldId id="507" r:id="rId90"/>
    <p:sldId id="387" r:id="rId91"/>
    <p:sldId id="299" r:id="rId92"/>
    <p:sldId id="364" r:id="rId93"/>
    <p:sldId id="363" r:id="rId94"/>
    <p:sldId id="362" r:id="rId95"/>
    <p:sldId id="361" r:id="rId96"/>
    <p:sldId id="519" r:id="rId97"/>
    <p:sldId id="388" r:id="rId98"/>
    <p:sldId id="574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9" r:id="rId110"/>
    <p:sldId id="447" r:id="rId111"/>
    <p:sldId id="516" r:id="rId112"/>
    <p:sldId id="453" r:id="rId113"/>
    <p:sldId id="517" r:id="rId114"/>
    <p:sldId id="454" r:id="rId115"/>
    <p:sldId id="518" r:id="rId116"/>
    <p:sldId id="450" r:id="rId117"/>
    <p:sldId id="575" r:id="rId118"/>
    <p:sldId id="258" r:id="rId119"/>
    <p:sldId id="269" r:id="rId120"/>
    <p:sldId id="576" r:id="rId121"/>
    <p:sldId id="406" r:id="rId122"/>
    <p:sldId id="270" r:id="rId123"/>
    <p:sldId id="405" r:id="rId124"/>
    <p:sldId id="404" r:id="rId125"/>
    <p:sldId id="403" r:id="rId126"/>
    <p:sldId id="283" r:id="rId127"/>
    <p:sldId id="408" r:id="rId128"/>
    <p:sldId id="407" r:id="rId129"/>
    <p:sldId id="284" r:id="rId130"/>
    <p:sldId id="412" r:id="rId131"/>
    <p:sldId id="411" r:id="rId132"/>
    <p:sldId id="410" r:id="rId133"/>
    <p:sldId id="409" r:id="rId134"/>
    <p:sldId id="583" r:id="rId135"/>
    <p:sldId id="282" r:id="rId136"/>
    <p:sldId id="417" r:id="rId137"/>
    <p:sldId id="416" r:id="rId138"/>
    <p:sldId id="415" r:id="rId139"/>
    <p:sldId id="414" r:id="rId140"/>
    <p:sldId id="584" r:id="rId141"/>
    <p:sldId id="470" r:id="rId142"/>
    <p:sldId id="585" r:id="rId143"/>
    <p:sldId id="473" r:id="rId144"/>
    <p:sldId id="586" r:id="rId145"/>
    <p:sldId id="413" r:id="rId146"/>
    <p:sldId id="471" r:id="rId147"/>
    <p:sldId id="587" r:id="rId148"/>
    <p:sldId id="508" r:id="rId149"/>
    <p:sldId id="509" r:id="rId150"/>
    <p:sldId id="577" r:id="rId151"/>
    <p:sldId id="588" r:id="rId152"/>
    <p:sldId id="589" r:id="rId153"/>
    <p:sldId id="590" r:id="rId154"/>
    <p:sldId id="591" r:id="rId155"/>
    <p:sldId id="592" r:id="rId156"/>
    <p:sldId id="593" r:id="rId157"/>
    <p:sldId id="594" r:id="rId158"/>
    <p:sldId id="595" r:id="rId159"/>
    <p:sldId id="596" r:id="rId160"/>
    <p:sldId id="597" r:id="rId161"/>
    <p:sldId id="598" r:id="rId162"/>
    <p:sldId id="599" r:id="rId163"/>
    <p:sldId id="287" r:id="rId164"/>
    <p:sldId id="491" r:id="rId165"/>
    <p:sldId id="600" r:id="rId166"/>
    <p:sldId id="601" r:id="rId167"/>
    <p:sldId id="602" r:id="rId168"/>
    <p:sldId id="603" r:id="rId169"/>
    <p:sldId id="604" r:id="rId170"/>
    <p:sldId id="605" r:id="rId171"/>
    <p:sldId id="606" r:id="rId172"/>
    <p:sldId id="607" r:id="rId173"/>
    <p:sldId id="608" r:id="rId174"/>
    <p:sldId id="609" r:id="rId175"/>
    <p:sldId id="610" r:id="rId176"/>
    <p:sldId id="611" r:id="rId177"/>
    <p:sldId id="612" r:id="rId178"/>
    <p:sldId id="613" r:id="rId179"/>
    <p:sldId id="614" r:id="rId180"/>
    <p:sldId id="615" r:id="rId181"/>
    <p:sldId id="616" r:id="rId182"/>
    <p:sldId id="617" r:id="rId183"/>
    <p:sldId id="618" r:id="rId184"/>
    <p:sldId id="619" r:id="rId185"/>
    <p:sldId id="620" r:id="rId186"/>
    <p:sldId id="420" r:id="rId187"/>
    <p:sldId id="422" r:id="rId188"/>
    <p:sldId id="423" r:id="rId189"/>
    <p:sldId id="424" r:id="rId190"/>
    <p:sldId id="290" r:id="rId191"/>
    <p:sldId id="291" r:id="rId1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61580" autoAdjust="0"/>
  </p:normalViewPr>
  <p:slideViewPr>
    <p:cSldViewPr snapToGrid="0">
      <p:cViewPr varScale="1">
        <p:scale>
          <a:sx n="46" d="100"/>
          <a:sy n="46" d="100"/>
        </p:scale>
        <p:origin x="5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96" Type="http://schemas.openxmlformats.org/officeDocument/2006/relationships/theme" Target="theme/theme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tableStyles" Target="tableStyle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viewProps" Target="viewProps.xml"/><Relationship Id="rId190" Type="http://schemas.openxmlformats.org/officeDocument/2006/relationships/slide" Target="slides/slide188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8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8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9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22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312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216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872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Ngày </a:t>
            </a:r>
            <a:r>
              <a:rPr lang="vi-VN" dirty="0" smtClean="0"/>
              <a:t>nay, việc mỗi người sở hữu 1 chiếc smartphone là việc thường thấy. </a:t>
            </a:r>
          </a:p>
          <a:p>
            <a:r>
              <a:rPr lang="vi-VN" dirty="0" smtClean="0"/>
              <a:t>Vì vậy, bên cạch nền tảng web, nhóm chúng tôi còn phát triển ứng dụng dành cho nền tảng di động.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13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Dựa trên khảo sát của IDC 2014, số smartphone chạy hệ điều hành Android chiếm hơn 80%</a:t>
            </a:r>
            <a:r>
              <a:rPr lang="en-US" dirty="0" smtClean="0"/>
              <a:t> </a:t>
            </a:r>
            <a:r>
              <a:rPr lang="en-US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smartphone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7532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Vậy nên ứng dụng di động của chúng tôi trước tiên sẽ tập trung vào số đông người dùng vày.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4766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di động sẽ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vi-VN" dirty="0" smtClean="0"/>
              <a:t> 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 </a:t>
            </a:r>
            <a:r>
              <a:rPr lang="en-US" dirty="0" err="1" smtClean="0"/>
              <a:t>nhờ</a:t>
            </a:r>
            <a:r>
              <a:rPr lang="en-US" baseline="0" dirty="0" smtClean="0"/>
              <a:t> </a:t>
            </a:r>
            <a:r>
              <a:rPr lang="en-US" dirty="0" err="1" smtClean="0"/>
              <a:t>thư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viện</a:t>
            </a:r>
            <a:r>
              <a:rPr lang="en-US" baseline="0" dirty="0" smtClean="0"/>
              <a:t> Volley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 </a:t>
            </a:r>
            <a:r>
              <a:rPr lang="en-US" dirty="0" err="1" smtClean="0"/>
              <a:t>để</a:t>
            </a:r>
            <a:r>
              <a:rPr lang="vi-VN" dirty="0" smtClean="0"/>
              <a:t> cho người dùng thao tác.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sản phẩm, người dùng chọn chức năng viết bình luận và chọn gửi bình luận.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them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Ở </a:t>
            </a:r>
            <a:r>
              <a:rPr lang="en-US" dirty="0" err="1" smtClean="0"/>
              <a:t>đây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1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chữ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&gt;5,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xác</a:t>
            </a:r>
            <a:r>
              <a:rPr lang="en-US" dirty="0" smtClean="0"/>
              <a:t> &gt;70%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endParaRPr lang="vi-VN" dirty="0" smtClean="0"/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:</a:t>
            </a:r>
            <a:r>
              <a:rPr lang="vi-VN" dirty="0" smtClean="0"/>
              <a:t> tìm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them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04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smtClean="0"/>
              <a:t>dung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smtClean="0"/>
              <a:t> </a:t>
            </a:r>
            <a:r>
              <a:rPr lang="en-US" smtClean="0"/>
              <a:t>bằng</a:t>
            </a:r>
            <a:r>
              <a:rPr lang="en-US" dirty="0" smtClean="0"/>
              <a:t> </a:t>
            </a:r>
            <a:r>
              <a:rPr lang="en-US" dirty="0" smtClean="0"/>
              <a:t>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trang có uy tín</a:t>
            </a:r>
          </a:p>
          <a:p>
            <a:r>
              <a:rPr lang="vi-VN" dirty="0" smtClean="0"/>
              <a:t>+ phân tích bình luận </a:t>
            </a:r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di động hoặc các lĩnh vực kinh doanh cần thu thập ý kiến/ hành vi người dùng và phân tích.</a:t>
            </a:r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7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8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9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8/21/2015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7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8.png"/><Relationship Id="rId4" Type="http://schemas.openxmlformats.org/officeDocument/2006/relationships/image" Target="../media/image11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38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3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10" Type="http://schemas.openxmlformats.org/officeDocument/2006/relationships/image" Target="../media/image92.png"/><Relationship Id="rId4" Type="http://schemas.openxmlformats.org/officeDocument/2006/relationships/image" Target="../media/image95.png"/><Relationship Id="rId9" Type="http://schemas.openxmlformats.org/officeDocument/2006/relationships/image" Target="../media/image12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09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11" Type="http://schemas.openxmlformats.org/officeDocument/2006/relationships/image" Target="../media/image53.png"/><Relationship Id="rId5" Type="http://schemas.openxmlformats.org/officeDocument/2006/relationships/image" Target="../media/image16.jp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3.png"/><Relationship Id="rId3" Type="http://schemas.openxmlformats.org/officeDocument/2006/relationships/image" Target="../media/image56.png"/><Relationship Id="rId7" Type="http://schemas.openxmlformats.org/officeDocument/2006/relationships/image" Target="../media/image5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parse recommended product automatically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2191110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 of a recommended product</a:t>
            </a:r>
            <a:endParaRPr lang="en-US" sz="2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65614"/>
              </p:ext>
            </p:extLst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to 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5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3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9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87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(Sentences must &gt;70% correct.)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5889712" y="3702482"/>
            <a:ext cx="2231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</a:t>
            </a:r>
            <a:br>
              <a:rPr lang="en-US" sz="2400" dirty="0" smtClean="0"/>
            </a:br>
            <a:r>
              <a:rPr lang="en-US" sz="2400" dirty="0" smtClean="0"/>
              <a:t>Name</a:t>
            </a:r>
            <a:br>
              <a:rPr lang="en-US" sz="2400" dirty="0" smtClean="0"/>
            </a:br>
            <a:r>
              <a:rPr lang="en-US" sz="2400" dirty="0" smtClean="0"/>
              <a:t>Brand</a:t>
            </a:r>
            <a:br>
              <a:rPr lang="en-US" sz="2400" dirty="0" smtClean="0"/>
            </a:br>
            <a:r>
              <a:rPr lang="en-US" sz="2400" dirty="0" err="1" smtClean="0"/>
              <a:t>ImageUrl</a:t>
            </a:r>
            <a:endParaRPr lang="en-US" sz="2400" dirty="0" smtClean="0"/>
          </a:p>
          <a:p>
            <a:r>
              <a:rPr lang="en-US" sz="2400" dirty="0" smtClean="0"/>
              <a:t>Description</a:t>
            </a:r>
            <a:br>
              <a:rPr lang="en-US" sz="2400" dirty="0" smtClean="0"/>
            </a:br>
            <a:r>
              <a:rPr lang="en-US" sz="2400" dirty="0" err="1" smtClean="0"/>
              <a:t>PositiveRate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5889712" y="3702482"/>
            <a:ext cx="2231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Id</a:t>
            </a:r>
            <a:br>
              <a:rPr lang="en-US" sz="2400" dirty="0" smtClean="0"/>
            </a:br>
            <a:r>
              <a:rPr lang="en-US" sz="2400" dirty="0" smtClean="0"/>
              <a:t>Name</a:t>
            </a:r>
            <a:br>
              <a:rPr lang="en-US" sz="2400" dirty="0" smtClean="0"/>
            </a:br>
            <a:r>
              <a:rPr lang="en-US" sz="2400" dirty="0" smtClean="0"/>
              <a:t>Brand</a:t>
            </a:r>
            <a:br>
              <a:rPr lang="en-US" sz="2400" dirty="0" smtClean="0"/>
            </a:br>
            <a:r>
              <a:rPr lang="en-US" sz="2400" dirty="0" err="1" smtClean="0"/>
              <a:t>ImageUrl</a:t>
            </a:r>
            <a:endParaRPr lang="en-US" sz="2400" dirty="0" smtClean="0"/>
          </a:p>
          <a:p>
            <a:r>
              <a:rPr lang="en-US" sz="2400" dirty="0" smtClean="0"/>
              <a:t>Description</a:t>
            </a:r>
            <a:br>
              <a:rPr lang="en-US" sz="2400" dirty="0" smtClean="0"/>
            </a:br>
            <a:r>
              <a:rPr lang="en-US" sz="2400" dirty="0" err="1" smtClean="0"/>
              <a:t>PositiveRate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Report Comment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69" y="5314459"/>
            <a:ext cx="2157781" cy="14538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 flipV="1">
            <a:off x="5784250" y="5411615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44" y="4747700"/>
            <a:ext cx="1133518" cy="11335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3" y="5223420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1933948" y="539844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0" name="Right Arrow 29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67" y="4708594"/>
            <a:ext cx="2244235" cy="1512053"/>
          </a:xfrm>
          <a:prstGeom prst="rect">
            <a:avLst/>
          </a:prstGeom>
        </p:spPr>
      </p:pic>
      <p:sp>
        <p:nvSpPr>
          <p:cNvPr id="33" name="Left Arrow 32"/>
          <p:cNvSpPr/>
          <p:nvPr/>
        </p:nvSpPr>
        <p:spPr>
          <a:xfrm rot="16200000">
            <a:off x="7544112" y="3785100"/>
            <a:ext cx="1336389" cy="7567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17736" y="603598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9807" y="6058789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(Click and Hold)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3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</a:t>
            </a:r>
            <a:r>
              <a:rPr lang="en-US" dirty="0" smtClean="0"/>
              <a:t>Recommend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 smtClean="0"/>
              <a:t>product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</a:t>
            </a:r>
            <a:r>
              <a:rPr lang="en-US" dirty="0" smtClean="0"/>
              <a:t>Recommend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/>
              <a:t>product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2" y="540737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5" y="4829447"/>
            <a:ext cx="1312793" cy="17503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3893210">
            <a:off x="3706497" y="4238395"/>
            <a:ext cx="1802331" cy="603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47375" y="4224041"/>
            <a:ext cx="27180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Account in Phone</a:t>
            </a:r>
            <a:br>
              <a:rPr lang="en-US" sz="2400" dirty="0" smtClean="0"/>
            </a:br>
            <a:r>
              <a:rPr lang="en-US" sz="2400" dirty="0" smtClean="0"/>
              <a:t>Product name 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2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</a:t>
            </a:r>
            <a:r>
              <a:rPr lang="en-US" dirty="0" smtClean="0"/>
              <a:t>Recommend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/>
              <a:t>product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2" y="540737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5" y="4829447"/>
            <a:ext cx="1312793" cy="17503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3893210">
            <a:off x="3706497" y="4238395"/>
            <a:ext cx="1802331" cy="603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17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18" name="Right Arrow 17"/>
          <p:cNvSpPr/>
          <p:nvPr/>
        </p:nvSpPr>
        <p:spPr>
          <a:xfrm>
            <a:off x="6203454" y="5180314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8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</a:t>
            </a:r>
            <a:r>
              <a:rPr lang="en-US" dirty="0" smtClean="0"/>
              <a:t>Recommend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/>
              <a:t>product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2" y="540737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5" y="4829447"/>
            <a:ext cx="1312793" cy="17503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3893210">
            <a:off x="3706497" y="4238395"/>
            <a:ext cx="1802331" cy="603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17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18" name="Right Arrow 17"/>
          <p:cNvSpPr/>
          <p:nvPr/>
        </p:nvSpPr>
        <p:spPr>
          <a:xfrm>
            <a:off x="6203454" y="5180314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flipH="1">
            <a:off x="6147725" y="5916423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4" y="5272936"/>
            <a:ext cx="1461125" cy="129066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flipH="1">
            <a:off x="2370825" y="5631867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</a:t>
            </a:r>
            <a:r>
              <a:rPr lang="en-US" sz="2400" smtClean="0"/>
              <a:t>Parse Data</a:t>
            </a:r>
          </a:p>
          <a:p>
            <a:r>
              <a:rPr lang="en-US" sz="2400"/>
              <a:t>Re-analyze </a:t>
            </a:r>
            <a:r>
              <a:rPr lang="en-US" sz="2400" smtClean="0"/>
              <a:t>comments</a:t>
            </a:r>
            <a:endParaRPr lang="en-US" sz="2400" dirty="0" smtClean="0"/>
          </a:p>
          <a:p>
            <a:r>
              <a:rPr lang="en-US" sz="2400" smtClean="0"/>
              <a:t>Auto </a:t>
            </a:r>
            <a:r>
              <a:rPr lang="en-US" sz="2400" dirty="0" smtClean="0"/>
              <a:t>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smtClean="0"/>
              <a:t>Mobile</a:t>
            </a:r>
            <a:r>
              <a:rPr lang="en-US" sz="2400"/>
              <a:t>: Report comment</a:t>
            </a:r>
          </a:p>
          <a:p>
            <a:r>
              <a:rPr lang="en-US" sz="240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</a:t>
            </a:r>
            <a:r>
              <a:rPr lang="en-US" sz="2800" dirty="0" err="1" smtClean="0">
                <a:solidFill>
                  <a:schemeClr val="tx1"/>
                </a:solidFill>
              </a:rPr>
              <a:t>Comparision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Analyze Comment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2514</TotalTime>
  <Words>5424</Words>
  <Application>Microsoft Office PowerPoint</Application>
  <PresentationFormat>Widescreen</PresentationFormat>
  <Paragraphs>1689</Paragraphs>
  <Slides>190</Slides>
  <Notes>178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190</vt:i4>
      </vt:variant>
    </vt:vector>
  </HeadingPairs>
  <TitlesOfParts>
    <vt:vector size="200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</vt:lpstr>
      <vt:lpstr>Analyze Comment</vt:lpstr>
      <vt:lpstr>Analyze Comment</vt:lpstr>
      <vt:lpstr>Analyze Comment</vt:lpstr>
      <vt:lpstr>PowerPoint Presentation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– Report Comment</vt:lpstr>
      <vt:lpstr>Mobile Application – Recommend Product</vt:lpstr>
      <vt:lpstr>Mobile Application – Recommend Product</vt:lpstr>
      <vt:lpstr>Mobile Application – Recommend Product</vt:lpstr>
      <vt:lpstr>Mobile Application – Recommend Product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218</cp:revision>
  <dcterms:created xsi:type="dcterms:W3CDTF">2015-08-07T13:34:27Z</dcterms:created>
  <dcterms:modified xsi:type="dcterms:W3CDTF">2015-08-21T06:20:58Z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